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64" r:id="rId5"/>
    <p:sldId id="265" r:id="rId6"/>
    <p:sldId id="266" r:id="rId7"/>
    <p:sldId id="267" r:id="rId8"/>
    <p:sldId id="268" r:id="rId9"/>
    <p:sldId id="269" r:id="rId1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91" autoAdjust="0"/>
    <p:restoredTop sz="94660"/>
  </p:normalViewPr>
  <p:slideViewPr>
    <p:cSldViewPr>
      <p:cViewPr>
        <p:scale>
          <a:sx n="70" d="100"/>
          <a:sy n="70" d="100"/>
        </p:scale>
        <p:origin x="-1338"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4ECF0CD1-2E2C-450B-918A-5C669FF66999}" type="datetimeFigureOut">
              <a:rPr lang="es-ES" smtClean="0"/>
              <a:t>09/10/2017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485C242-1966-4D26-8D52-EBC0ABE381C7}" type="slidenum">
              <a:rPr lang="es-ES" smtClean="0"/>
              <a:t>‹Nº›</a:t>
            </a:fld>
            <a:endParaRPr lang="es-ES"/>
          </a:p>
        </p:txBody>
      </p:sp>
    </p:spTree>
    <p:extLst>
      <p:ext uri="{BB962C8B-B14F-4D97-AF65-F5344CB8AC3E}">
        <p14:creationId xmlns:p14="http://schemas.microsoft.com/office/powerpoint/2010/main" val="3170072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ECF0CD1-2E2C-450B-918A-5C669FF66999}" type="datetimeFigureOut">
              <a:rPr lang="es-ES" smtClean="0"/>
              <a:t>09/10/2017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485C242-1966-4D26-8D52-EBC0ABE381C7}" type="slidenum">
              <a:rPr lang="es-ES" smtClean="0"/>
              <a:t>‹Nº›</a:t>
            </a:fld>
            <a:endParaRPr lang="es-ES"/>
          </a:p>
        </p:txBody>
      </p:sp>
    </p:spTree>
    <p:extLst>
      <p:ext uri="{BB962C8B-B14F-4D97-AF65-F5344CB8AC3E}">
        <p14:creationId xmlns:p14="http://schemas.microsoft.com/office/powerpoint/2010/main" val="4099036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ECF0CD1-2E2C-450B-918A-5C669FF66999}" type="datetimeFigureOut">
              <a:rPr lang="es-ES" smtClean="0"/>
              <a:t>09/10/2017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485C242-1966-4D26-8D52-EBC0ABE381C7}" type="slidenum">
              <a:rPr lang="es-ES" smtClean="0"/>
              <a:t>‹Nº›</a:t>
            </a:fld>
            <a:endParaRPr lang="es-ES"/>
          </a:p>
        </p:txBody>
      </p:sp>
    </p:spTree>
    <p:extLst>
      <p:ext uri="{BB962C8B-B14F-4D97-AF65-F5344CB8AC3E}">
        <p14:creationId xmlns:p14="http://schemas.microsoft.com/office/powerpoint/2010/main" val="1414149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ECF0CD1-2E2C-450B-918A-5C669FF66999}" type="datetimeFigureOut">
              <a:rPr lang="es-ES" smtClean="0"/>
              <a:t>09/10/2017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485C242-1966-4D26-8D52-EBC0ABE381C7}" type="slidenum">
              <a:rPr lang="es-ES" smtClean="0"/>
              <a:t>‹Nº›</a:t>
            </a:fld>
            <a:endParaRPr lang="es-ES"/>
          </a:p>
        </p:txBody>
      </p:sp>
    </p:spTree>
    <p:extLst>
      <p:ext uri="{BB962C8B-B14F-4D97-AF65-F5344CB8AC3E}">
        <p14:creationId xmlns:p14="http://schemas.microsoft.com/office/powerpoint/2010/main" val="1518225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ECF0CD1-2E2C-450B-918A-5C669FF66999}" type="datetimeFigureOut">
              <a:rPr lang="es-ES" smtClean="0"/>
              <a:t>09/10/2017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485C242-1966-4D26-8D52-EBC0ABE381C7}" type="slidenum">
              <a:rPr lang="es-ES" smtClean="0"/>
              <a:t>‹Nº›</a:t>
            </a:fld>
            <a:endParaRPr lang="es-ES"/>
          </a:p>
        </p:txBody>
      </p:sp>
    </p:spTree>
    <p:extLst>
      <p:ext uri="{BB962C8B-B14F-4D97-AF65-F5344CB8AC3E}">
        <p14:creationId xmlns:p14="http://schemas.microsoft.com/office/powerpoint/2010/main" val="4140604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4ECF0CD1-2E2C-450B-918A-5C669FF66999}" type="datetimeFigureOut">
              <a:rPr lang="es-ES" smtClean="0"/>
              <a:t>09/10/2017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485C242-1966-4D26-8D52-EBC0ABE381C7}" type="slidenum">
              <a:rPr lang="es-ES" smtClean="0"/>
              <a:t>‹Nº›</a:t>
            </a:fld>
            <a:endParaRPr lang="es-ES"/>
          </a:p>
        </p:txBody>
      </p:sp>
    </p:spTree>
    <p:extLst>
      <p:ext uri="{BB962C8B-B14F-4D97-AF65-F5344CB8AC3E}">
        <p14:creationId xmlns:p14="http://schemas.microsoft.com/office/powerpoint/2010/main" val="2491834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4ECF0CD1-2E2C-450B-918A-5C669FF66999}" type="datetimeFigureOut">
              <a:rPr lang="es-ES" smtClean="0"/>
              <a:t>09/10/2017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4485C242-1966-4D26-8D52-EBC0ABE381C7}" type="slidenum">
              <a:rPr lang="es-ES" smtClean="0"/>
              <a:t>‹Nº›</a:t>
            </a:fld>
            <a:endParaRPr lang="es-ES"/>
          </a:p>
        </p:txBody>
      </p:sp>
    </p:spTree>
    <p:extLst>
      <p:ext uri="{BB962C8B-B14F-4D97-AF65-F5344CB8AC3E}">
        <p14:creationId xmlns:p14="http://schemas.microsoft.com/office/powerpoint/2010/main" val="1955915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4ECF0CD1-2E2C-450B-918A-5C669FF66999}" type="datetimeFigureOut">
              <a:rPr lang="es-ES" smtClean="0"/>
              <a:t>09/10/2017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4485C242-1966-4D26-8D52-EBC0ABE381C7}" type="slidenum">
              <a:rPr lang="es-ES" smtClean="0"/>
              <a:t>‹Nº›</a:t>
            </a:fld>
            <a:endParaRPr lang="es-ES"/>
          </a:p>
        </p:txBody>
      </p:sp>
    </p:spTree>
    <p:extLst>
      <p:ext uri="{BB962C8B-B14F-4D97-AF65-F5344CB8AC3E}">
        <p14:creationId xmlns:p14="http://schemas.microsoft.com/office/powerpoint/2010/main" val="1985343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ECF0CD1-2E2C-450B-918A-5C669FF66999}" type="datetimeFigureOut">
              <a:rPr lang="es-ES" smtClean="0"/>
              <a:t>09/10/2017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4485C242-1966-4D26-8D52-EBC0ABE381C7}" type="slidenum">
              <a:rPr lang="es-ES" smtClean="0"/>
              <a:t>‹Nº›</a:t>
            </a:fld>
            <a:endParaRPr lang="es-ES"/>
          </a:p>
        </p:txBody>
      </p:sp>
    </p:spTree>
    <p:extLst>
      <p:ext uri="{BB962C8B-B14F-4D97-AF65-F5344CB8AC3E}">
        <p14:creationId xmlns:p14="http://schemas.microsoft.com/office/powerpoint/2010/main" val="1943649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ECF0CD1-2E2C-450B-918A-5C669FF66999}" type="datetimeFigureOut">
              <a:rPr lang="es-ES" smtClean="0"/>
              <a:t>09/10/2017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485C242-1966-4D26-8D52-EBC0ABE381C7}" type="slidenum">
              <a:rPr lang="es-ES" smtClean="0"/>
              <a:t>‹Nº›</a:t>
            </a:fld>
            <a:endParaRPr lang="es-ES"/>
          </a:p>
        </p:txBody>
      </p:sp>
    </p:spTree>
    <p:extLst>
      <p:ext uri="{BB962C8B-B14F-4D97-AF65-F5344CB8AC3E}">
        <p14:creationId xmlns:p14="http://schemas.microsoft.com/office/powerpoint/2010/main" val="550840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ECF0CD1-2E2C-450B-918A-5C669FF66999}" type="datetimeFigureOut">
              <a:rPr lang="es-ES" smtClean="0"/>
              <a:t>09/10/2017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485C242-1966-4D26-8D52-EBC0ABE381C7}" type="slidenum">
              <a:rPr lang="es-ES" smtClean="0"/>
              <a:t>‹Nº›</a:t>
            </a:fld>
            <a:endParaRPr lang="es-ES"/>
          </a:p>
        </p:txBody>
      </p:sp>
    </p:spTree>
    <p:extLst>
      <p:ext uri="{BB962C8B-B14F-4D97-AF65-F5344CB8AC3E}">
        <p14:creationId xmlns:p14="http://schemas.microsoft.com/office/powerpoint/2010/main" val="2284285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CF0CD1-2E2C-450B-918A-5C669FF66999}" type="datetimeFigureOut">
              <a:rPr lang="es-ES" smtClean="0"/>
              <a:t>09/10/2017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85C242-1966-4D26-8D52-EBC0ABE381C7}" type="slidenum">
              <a:rPr lang="es-ES" smtClean="0"/>
              <a:t>‹Nº›</a:t>
            </a:fld>
            <a:endParaRPr lang="es-ES"/>
          </a:p>
        </p:txBody>
      </p:sp>
    </p:spTree>
    <p:extLst>
      <p:ext uri="{BB962C8B-B14F-4D97-AF65-F5344CB8AC3E}">
        <p14:creationId xmlns:p14="http://schemas.microsoft.com/office/powerpoint/2010/main" val="8637573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duckduckgo.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99791" y="2852936"/>
            <a:ext cx="7772400" cy="1470025"/>
          </a:xfrm>
        </p:spPr>
        <p:txBody>
          <a:bodyPr>
            <a:normAutofit fontScale="90000"/>
          </a:bodyPr>
          <a:lstStyle/>
          <a:p>
            <a:r>
              <a:rPr lang="es-ES" dirty="0">
                <a:solidFill>
                  <a:schemeClr val="bg1"/>
                </a:solidFill>
              </a:rPr>
              <a:t/>
            </a:r>
            <a:br>
              <a:rPr lang="es-ES" dirty="0">
                <a:solidFill>
                  <a:schemeClr val="bg1"/>
                </a:solidFill>
              </a:rPr>
            </a:br>
            <a:r>
              <a:rPr lang="es-ES" dirty="0">
                <a:solidFill>
                  <a:schemeClr val="bg1"/>
                </a:solidFill>
              </a:rPr>
              <a:t>¿Qué </a:t>
            </a:r>
            <a:r>
              <a:rPr lang="es-ES">
                <a:solidFill>
                  <a:schemeClr val="bg1"/>
                </a:solidFill>
              </a:rPr>
              <a:t>es </a:t>
            </a:r>
            <a:r>
              <a:rPr lang="es-ES" smtClean="0">
                <a:solidFill>
                  <a:schemeClr val="bg1"/>
                </a:solidFill>
              </a:rPr>
              <a:t>internet?</a:t>
            </a:r>
            <a:r>
              <a:rPr lang="es-ES" dirty="0">
                <a:solidFill>
                  <a:schemeClr val="bg1"/>
                </a:solidFill>
              </a:rPr>
              <a:t/>
            </a:r>
            <a:br>
              <a:rPr lang="es-ES" dirty="0">
                <a:solidFill>
                  <a:schemeClr val="bg1"/>
                </a:solidFill>
              </a:rPr>
            </a:br>
            <a:endParaRPr lang="es-ES" dirty="0">
              <a:solidFill>
                <a:schemeClr val="bg1"/>
              </a:solidFill>
            </a:endParaRPr>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85992" y="692696"/>
            <a:ext cx="1468540" cy="1440831"/>
          </a:xfrm>
          <a:prstGeom prst="rect">
            <a:avLst/>
          </a:prstGeom>
        </p:spPr>
      </p:pic>
      <p:pic>
        <p:nvPicPr>
          <p:cNvPr id="5" name="4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14389" y="692696"/>
            <a:ext cx="1371603" cy="1371603"/>
          </a:xfrm>
          <a:prstGeom prst="rect">
            <a:avLst/>
          </a:prstGeom>
        </p:spPr>
      </p:pic>
      <p:pic>
        <p:nvPicPr>
          <p:cNvPr id="7" name="6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34879" y="5157192"/>
            <a:ext cx="2502225" cy="806999"/>
          </a:xfrm>
          <a:prstGeom prst="rect">
            <a:avLst/>
          </a:prstGeom>
        </p:spPr>
      </p:pic>
    </p:spTree>
    <p:extLst>
      <p:ext uri="{BB962C8B-B14F-4D97-AF65-F5344CB8AC3E}">
        <p14:creationId xmlns:p14="http://schemas.microsoft.com/office/powerpoint/2010/main" val="21832969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solidFill>
                  <a:schemeClr val="bg1"/>
                </a:solidFill>
              </a:rPr>
              <a:t>El fenómeno internet</a:t>
            </a:r>
            <a:endParaRPr lang="es-ES" dirty="0">
              <a:solidFill>
                <a:schemeClr val="bg1"/>
              </a:solidFill>
            </a:endParaRPr>
          </a:p>
        </p:txBody>
      </p:sp>
      <p:sp>
        <p:nvSpPr>
          <p:cNvPr id="3" name="2 Marcador de contenido"/>
          <p:cNvSpPr>
            <a:spLocks noGrp="1"/>
          </p:cNvSpPr>
          <p:nvPr>
            <p:ph idx="1"/>
          </p:nvPr>
        </p:nvSpPr>
        <p:spPr/>
        <p:txBody>
          <a:bodyPr>
            <a:noAutofit/>
          </a:bodyPr>
          <a:lstStyle/>
          <a:p>
            <a:r>
              <a:rPr lang="es-ES" sz="1400" dirty="0" smtClean="0">
                <a:solidFill>
                  <a:schemeClr val="bg1"/>
                </a:solidFill>
              </a:rPr>
              <a:t>En el año 2016 en España, el 80,6% de la población de 16 a 74 años ha utilizado Internet en los últimos tres meses (un 82,5% de hombres y un 78,6% de mujeres). Los usuarios de Internet se han elevado en los últimos años y el valor de la brecha de género ha pasado de 5,4 puntos en el año 2011 a 3,9 puntos en el año 2016.</a:t>
            </a:r>
          </a:p>
          <a:p>
            <a:r>
              <a:rPr lang="es-ES" sz="1400" dirty="0" smtClean="0">
                <a:solidFill>
                  <a:schemeClr val="bg1"/>
                </a:solidFill>
              </a:rPr>
              <a:t>El uso de Internet es una práctica mayoritaria en los jóvenes de 16 a 24 años, con un 98,6% en los hombres y un 98,2% en las mujeres.</a:t>
            </a:r>
          </a:p>
          <a:p>
            <a:r>
              <a:rPr lang="es-ES" sz="1400" dirty="0" smtClean="0">
                <a:solidFill>
                  <a:schemeClr val="bg1"/>
                </a:solidFill>
              </a:rPr>
              <a:t>Al aumentar la edad desciende el uso de Internet en hombres y mujeres, siendo el porcentaje más bajo el que corresponde al grupo de edad de 65 a 74 años (un 40,6% para los hombres y un 29,4% para las mujeres).</a:t>
            </a:r>
          </a:p>
          <a:p>
            <a:r>
              <a:rPr lang="es-ES" sz="1400" dirty="0" smtClean="0">
                <a:solidFill>
                  <a:schemeClr val="bg1"/>
                </a:solidFill>
              </a:rPr>
              <a:t>Los valores más altos de la brecha de género en el año 2016 en España, corresponden a edades avanzadas, con 7,0 puntos en el grupo de edad de 55 a 64 años y 11,2 puntos en el grupo de 65 a 74 años. </a:t>
            </a:r>
          </a:p>
          <a:p>
            <a:r>
              <a:rPr lang="es-ES" sz="1400" dirty="0" smtClean="0">
                <a:solidFill>
                  <a:schemeClr val="bg1"/>
                </a:solidFill>
              </a:rPr>
              <a:t>En el año 2015 los porcentajes de hombres y mujeres de 16 a 74 años que en España han utilizado Internet en los últimos tres meses (80% de los hombres y 77% de las mujeres) son inferiores a los de la UE-28 (81% de hombres y 78% de mujeres).</a:t>
            </a:r>
          </a:p>
          <a:p>
            <a:r>
              <a:rPr lang="es-ES" sz="1400" dirty="0" smtClean="0">
                <a:solidFill>
                  <a:schemeClr val="bg1"/>
                </a:solidFill>
              </a:rPr>
              <a:t>El valor de la brecha de género es de 3 puntos tanto en España como en la UE-28. Los valores más altos de la brecha de género en el año 2015 corresponden a Croacia (9 puntos porcentuales) y a Austria e Italia (con 8 puntos porcentuales).</a:t>
            </a:r>
          </a:p>
          <a:p>
            <a:endParaRPr lang="es-ES" sz="1400" dirty="0">
              <a:solidFill>
                <a:schemeClr val="bg1"/>
              </a:solidFill>
            </a:endParaRPr>
          </a:p>
          <a:p>
            <a:pPr marL="0" indent="0">
              <a:buNone/>
            </a:pPr>
            <a:r>
              <a:rPr lang="es-ES" sz="1400" dirty="0" smtClean="0">
                <a:solidFill>
                  <a:schemeClr val="bg1"/>
                </a:solidFill>
              </a:rPr>
              <a:t>Fuentes</a:t>
            </a:r>
          </a:p>
          <a:p>
            <a:pPr marL="0" indent="0">
              <a:buNone/>
            </a:pPr>
            <a:r>
              <a:rPr lang="es-ES" sz="1400" dirty="0" smtClean="0">
                <a:solidFill>
                  <a:schemeClr val="bg1"/>
                </a:solidFill>
              </a:rPr>
              <a:t>Encuesta sobre Equipamiento y Uso de Tecnologías de la Información y Comunicación en los Hogares. INE. 2006 </a:t>
            </a:r>
          </a:p>
          <a:p>
            <a:pPr marL="0" indent="0">
              <a:buNone/>
            </a:pPr>
            <a:r>
              <a:rPr lang="es-ES" sz="1400" dirty="0" smtClean="0">
                <a:solidFill>
                  <a:schemeClr val="bg1"/>
                </a:solidFill>
              </a:rPr>
              <a:t>Estadísticas de sociedad de la información. </a:t>
            </a:r>
            <a:r>
              <a:rPr lang="es-ES" sz="1400" dirty="0" err="1" smtClean="0">
                <a:solidFill>
                  <a:schemeClr val="bg1"/>
                </a:solidFill>
              </a:rPr>
              <a:t>Eurostat</a:t>
            </a:r>
            <a:endParaRPr lang="es-ES" sz="1400" dirty="0" smtClean="0">
              <a:solidFill>
                <a:schemeClr val="bg1"/>
              </a:solidFill>
            </a:endParaRPr>
          </a:p>
        </p:txBody>
      </p:sp>
    </p:spTree>
    <p:extLst>
      <p:ext uri="{BB962C8B-B14F-4D97-AF65-F5344CB8AC3E}">
        <p14:creationId xmlns:p14="http://schemas.microsoft.com/office/powerpoint/2010/main" val="1090157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solidFill>
                  <a:schemeClr val="bg1"/>
                </a:solidFill>
              </a:rPr>
              <a:t>Word Wide Web</a:t>
            </a:r>
            <a:endParaRPr lang="es-ES" b="1" dirty="0">
              <a:solidFill>
                <a:schemeClr val="bg1"/>
              </a:solidFill>
            </a:endParaRPr>
          </a:p>
        </p:txBody>
      </p:sp>
      <p:sp>
        <p:nvSpPr>
          <p:cNvPr id="3" name="2 Marcador de contenido"/>
          <p:cNvSpPr>
            <a:spLocks noGrp="1"/>
          </p:cNvSpPr>
          <p:nvPr>
            <p:ph idx="1"/>
          </p:nvPr>
        </p:nvSpPr>
        <p:spPr/>
        <p:txBody>
          <a:bodyPr>
            <a:normAutofit/>
          </a:bodyPr>
          <a:lstStyle/>
          <a:p>
            <a:pPr marL="0" indent="0">
              <a:buNone/>
            </a:pPr>
            <a:r>
              <a:rPr lang="es-ES" dirty="0" smtClean="0">
                <a:solidFill>
                  <a:schemeClr val="bg1"/>
                </a:solidFill>
              </a:rPr>
              <a:t>Internet es una red mundial de ordenadores, que comparten información unas con otras por medio de páginas o sitios web. </a:t>
            </a:r>
          </a:p>
          <a:p>
            <a:pPr marL="0" indent="0">
              <a:buNone/>
            </a:pPr>
            <a:r>
              <a:rPr lang="es-ES" dirty="0" smtClean="0">
                <a:solidFill>
                  <a:schemeClr val="bg1"/>
                </a:solidFill>
              </a:rPr>
              <a:t>Se calcula que hay más de mil millones de sitios web.</a:t>
            </a:r>
          </a:p>
          <a:p>
            <a:pPr marL="0" indent="0">
              <a:buNone/>
            </a:pPr>
            <a:r>
              <a:rPr lang="es-ES" dirty="0" smtClean="0">
                <a:solidFill>
                  <a:schemeClr val="bg1"/>
                </a:solidFill>
              </a:rPr>
              <a:t>Internet es también conocido como Word Wide Web o WWW</a:t>
            </a:r>
          </a:p>
          <a:p>
            <a:pPr marL="0" indent="0">
              <a:buNone/>
            </a:pPr>
            <a:endParaRPr lang="es-ES" dirty="0" smtClean="0"/>
          </a:p>
          <a:p>
            <a:pPr marL="0" indent="0">
              <a:buNone/>
            </a:pPr>
            <a:endParaRPr lang="es-ES" dirty="0" smtClean="0"/>
          </a:p>
        </p:txBody>
      </p:sp>
    </p:spTree>
    <p:extLst>
      <p:ext uri="{BB962C8B-B14F-4D97-AF65-F5344CB8AC3E}">
        <p14:creationId xmlns:p14="http://schemas.microsoft.com/office/powerpoint/2010/main" val="4015158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solidFill>
                  <a:schemeClr val="bg1"/>
                </a:solidFill>
              </a:rPr>
              <a:t>¿Qué podemos hacer en internet?</a:t>
            </a:r>
            <a:endParaRPr lang="es-ES" dirty="0">
              <a:solidFill>
                <a:schemeClr val="bg1"/>
              </a:solidFill>
            </a:endParaRPr>
          </a:p>
        </p:txBody>
      </p:sp>
      <p:sp>
        <p:nvSpPr>
          <p:cNvPr id="3" name="2 Marcador de contenido"/>
          <p:cNvSpPr>
            <a:spLocks noGrp="1"/>
          </p:cNvSpPr>
          <p:nvPr>
            <p:ph idx="1"/>
          </p:nvPr>
        </p:nvSpPr>
        <p:spPr/>
        <p:txBody>
          <a:bodyPr>
            <a:normAutofit fontScale="77500" lnSpcReduction="20000"/>
          </a:bodyPr>
          <a:lstStyle/>
          <a:p>
            <a:pPr marL="0" indent="0">
              <a:buNone/>
            </a:pPr>
            <a:r>
              <a:rPr lang="es-ES" dirty="0" smtClean="0">
                <a:solidFill>
                  <a:schemeClr val="bg1"/>
                </a:solidFill>
              </a:rPr>
              <a:t>Internet es un gran espacio mundial en el que podemos hacer casi de todo:</a:t>
            </a:r>
          </a:p>
          <a:p>
            <a:r>
              <a:rPr lang="es-ES" dirty="0" smtClean="0">
                <a:solidFill>
                  <a:schemeClr val="bg1"/>
                </a:solidFill>
              </a:rPr>
              <a:t>Encontrar textos, imágenes, música o películas. </a:t>
            </a:r>
          </a:p>
          <a:p>
            <a:r>
              <a:rPr lang="es-ES" dirty="0" smtClean="0">
                <a:solidFill>
                  <a:schemeClr val="bg1"/>
                </a:solidFill>
              </a:rPr>
              <a:t>Encontrar información sobre cualquier tema: salud, deportes, tiendas, moda, empleo, cine, libros... </a:t>
            </a:r>
          </a:p>
          <a:p>
            <a:r>
              <a:rPr lang="es-ES" dirty="0" smtClean="0">
                <a:solidFill>
                  <a:schemeClr val="bg1"/>
                </a:solidFill>
              </a:rPr>
              <a:t>Hacer la compra sin salir de casa </a:t>
            </a:r>
          </a:p>
          <a:p>
            <a:r>
              <a:rPr lang="es-ES" dirty="0" smtClean="0">
                <a:solidFill>
                  <a:schemeClr val="bg1"/>
                </a:solidFill>
              </a:rPr>
              <a:t>Estudiar sin ir a clase, desde casa y cuando nos vaya bien. </a:t>
            </a:r>
          </a:p>
          <a:p>
            <a:r>
              <a:rPr lang="es-ES" dirty="0" smtClean="0">
                <a:solidFill>
                  <a:schemeClr val="bg1"/>
                </a:solidFill>
              </a:rPr>
              <a:t>Buscar empleo, “colgar” nuestro currículo, buscar y responder ofertas de empleo </a:t>
            </a:r>
          </a:p>
          <a:p>
            <a:r>
              <a:rPr lang="es-ES" dirty="0" smtClean="0">
                <a:solidFill>
                  <a:schemeClr val="bg1"/>
                </a:solidFill>
              </a:rPr>
              <a:t>Comunicarnos con nuestros amigos y familiares, aunque estén al otro lado del planeta. </a:t>
            </a:r>
            <a:endParaRPr lang="es-ES" dirty="0">
              <a:solidFill>
                <a:schemeClr val="bg1"/>
              </a:solidFill>
            </a:endParaRPr>
          </a:p>
        </p:txBody>
      </p:sp>
    </p:spTree>
    <p:extLst>
      <p:ext uri="{BB962C8B-B14F-4D97-AF65-F5344CB8AC3E}">
        <p14:creationId xmlns:p14="http://schemas.microsoft.com/office/powerpoint/2010/main" val="3781915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solidFill>
                  <a:schemeClr val="bg1"/>
                </a:solidFill>
              </a:rPr>
              <a:t>¿Cómo se organiza la información?</a:t>
            </a:r>
            <a:endParaRPr lang="es-ES" dirty="0">
              <a:solidFill>
                <a:schemeClr val="bg1"/>
              </a:solidFill>
            </a:endParaRPr>
          </a:p>
        </p:txBody>
      </p:sp>
      <p:sp>
        <p:nvSpPr>
          <p:cNvPr id="3" name="2 Marcador de contenido"/>
          <p:cNvSpPr>
            <a:spLocks noGrp="1"/>
          </p:cNvSpPr>
          <p:nvPr>
            <p:ph idx="1"/>
          </p:nvPr>
        </p:nvSpPr>
        <p:spPr/>
        <p:txBody>
          <a:bodyPr>
            <a:normAutofit/>
          </a:bodyPr>
          <a:lstStyle/>
          <a:p>
            <a:pPr marL="0" indent="0" algn="ctr">
              <a:buNone/>
            </a:pPr>
            <a:r>
              <a:rPr lang="es-ES" dirty="0" smtClean="0">
                <a:solidFill>
                  <a:schemeClr val="bg1"/>
                </a:solidFill>
              </a:rPr>
              <a:t>La información en Internet esta organizada mediante paginas, enlazadas unos con otros. </a:t>
            </a:r>
          </a:p>
          <a:p>
            <a:pPr marL="0" indent="0" algn="ctr">
              <a:buNone/>
            </a:pPr>
            <a:r>
              <a:rPr lang="es-ES" dirty="0" smtClean="0">
                <a:solidFill>
                  <a:schemeClr val="bg1"/>
                </a:solidFill>
              </a:rPr>
              <a:t>A las páginas las llamamos “Páginas Web” </a:t>
            </a:r>
          </a:p>
          <a:p>
            <a:pPr marL="0" indent="0" algn="ctr">
              <a:buNone/>
            </a:pPr>
            <a:r>
              <a:rPr lang="es-ES" dirty="0" smtClean="0">
                <a:solidFill>
                  <a:schemeClr val="bg1"/>
                </a:solidFill>
              </a:rPr>
              <a:t>A los enlaces entre paginas los llamamos, “hiperenlaces” o “hipervínculos, enlaces o links</a:t>
            </a:r>
          </a:p>
        </p:txBody>
      </p:sp>
    </p:spTree>
    <p:extLst>
      <p:ext uri="{BB962C8B-B14F-4D97-AF65-F5344CB8AC3E}">
        <p14:creationId xmlns:p14="http://schemas.microsoft.com/office/powerpoint/2010/main" val="3446700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solidFill>
                  <a:schemeClr val="bg1"/>
                </a:solidFill>
              </a:rPr>
              <a:t>¿Qué es navegar?</a:t>
            </a:r>
            <a:endParaRPr lang="es-ES" dirty="0">
              <a:solidFill>
                <a:schemeClr val="bg1"/>
              </a:solidFill>
            </a:endParaRPr>
          </a:p>
        </p:txBody>
      </p:sp>
      <p:sp>
        <p:nvSpPr>
          <p:cNvPr id="3" name="2 Marcador de contenido"/>
          <p:cNvSpPr>
            <a:spLocks noGrp="1"/>
          </p:cNvSpPr>
          <p:nvPr>
            <p:ph idx="1"/>
          </p:nvPr>
        </p:nvSpPr>
        <p:spPr/>
        <p:txBody>
          <a:bodyPr>
            <a:normAutofit/>
          </a:bodyPr>
          <a:lstStyle/>
          <a:p>
            <a:pPr marL="0" indent="0" algn="ctr">
              <a:buNone/>
            </a:pPr>
            <a:r>
              <a:rPr lang="es-ES" dirty="0" smtClean="0">
                <a:solidFill>
                  <a:schemeClr val="bg1"/>
                </a:solidFill>
              </a:rPr>
              <a:t>Navegar por Internet quiere decir moverse de página web en pagina web, haciendo "clic" en los enlaces presentes en las páginas. Para navegar necesitamos utilizar un programa especial llamado navegador</a:t>
            </a:r>
            <a:r>
              <a:rPr lang="es-ES" dirty="0" smtClean="0"/>
              <a:t>. </a:t>
            </a:r>
            <a:endParaRPr lang="es-ES" dirty="0"/>
          </a:p>
        </p:txBody>
      </p:sp>
    </p:spTree>
    <p:extLst>
      <p:ext uri="{BB962C8B-B14F-4D97-AF65-F5344CB8AC3E}">
        <p14:creationId xmlns:p14="http://schemas.microsoft.com/office/powerpoint/2010/main" val="4277569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solidFill>
                  <a:schemeClr val="bg1"/>
                </a:solidFill>
              </a:rPr>
              <a:t>El navegador</a:t>
            </a:r>
            <a:endParaRPr lang="es-ES" dirty="0">
              <a:solidFill>
                <a:schemeClr val="bg1"/>
              </a:solidFill>
            </a:endParaRPr>
          </a:p>
        </p:txBody>
      </p:sp>
      <p:sp>
        <p:nvSpPr>
          <p:cNvPr id="3" name="2 Marcador de contenido"/>
          <p:cNvSpPr>
            <a:spLocks noGrp="1"/>
          </p:cNvSpPr>
          <p:nvPr>
            <p:ph idx="1"/>
          </p:nvPr>
        </p:nvSpPr>
        <p:spPr/>
        <p:txBody>
          <a:bodyPr>
            <a:normAutofit fontScale="70000" lnSpcReduction="20000"/>
          </a:bodyPr>
          <a:lstStyle/>
          <a:p>
            <a:pPr marL="0" indent="0" algn="ctr">
              <a:buNone/>
            </a:pPr>
            <a:r>
              <a:rPr lang="es-ES" sz="3400" dirty="0" smtClean="0">
                <a:solidFill>
                  <a:schemeClr val="bg1"/>
                </a:solidFill>
              </a:rPr>
              <a:t>El navegador organiza y presenta de forma fácil la información que encontramos en Internet y nos ayuda a orientarnos en la navegación. </a:t>
            </a:r>
          </a:p>
          <a:p>
            <a:pPr marL="0" indent="0" algn="ctr">
              <a:buNone/>
            </a:pPr>
            <a:r>
              <a:rPr lang="es-ES" sz="3400" dirty="0" smtClean="0">
                <a:solidFill>
                  <a:schemeClr val="bg1"/>
                </a:solidFill>
              </a:rPr>
              <a:t>El navegador es el programa que nos permite navegar por Internet, visitar páginas "web" y hacer algunas acciones con ellas (guardarlas, imprimirlas, copiarlas...).</a:t>
            </a:r>
          </a:p>
          <a:p>
            <a:pPr marL="0" indent="0" algn="ctr">
              <a:buNone/>
            </a:pPr>
            <a:r>
              <a:rPr lang="es-ES" sz="3400" dirty="0" smtClean="0">
                <a:solidFill>
                  <a:schemeClr val="bg1"/>
                </a:solidFill>
              </a:rPr>
              <a:t>Seguramente en tu ordenador hay un navegador instalado, si trabajas con Windows, este navegador será el Internet Explorer, uno de los navegadores mas extendidos. </a:t>
            </a:r>
          </a:p>
          <a:p>
            <a:pPr marL="0" indent="0" algn="ctr">
              <a:buNone/>
            </a:pPr>
            <a:r>
              <a:rPr lang="es-ES" sz="3400" dirty="0" smtClean="0">
                <a:solidFill>
                  <a:schemeClr val="bg1"/>
                </a:solidFill>
              </a:rPr>
              <a:t>En tu ordenador puedes instalar el navegador que creas conveniente, ya que son de descarga gratuita en Internet Todos ofrecen prestaciones similares.</a:t>
            </a:r>
          </a:p>
          <a:p>
            <a:pPr marL="0" indent="0" algn="ctr">
              <a:buNone/>
            </a:pPr>
            <a:r>
              <a:rPr lang="es-ES" sz="3400" dirty="0" smtClean="0">
                <a:solidFill>
                  <a:schemeClr val="bg1"/>
                </a:solidFill>
              </a:rPr>
              <a:t>Te recomendamos Mozilla Firefox.  También </a:t>
            </a:r>
            <a:r>
              <a:rPr lang="es-ES" sz="3400" dirty="0" smtClean="0">
                <a:solidFill>
                  <a:schemeClr val="bg1"/>
                </a:solidFill>
                <a:hlinkClick r:id="rId2"/>
              </a:rPr>
              <a:t>https://duckduckgo.com/</a:t>
            </a:r>
            <a:r>
              <a:rPr lang="es-ES" sz="3400" dirty="0" smtClean="0">
                <a:solidFill>
                  <a:schemeClr val="bg1"/>
                </a:solidFill>
              </a:rPr>
              <a:t>, El buscador que no te espía.</a:t>
            </a:r>
          </a:p>
          <a:p>
            <a:pPr marL="0" indent="0">
              <a:buNone/>
            </a:pPr>
            <a:endParaRPr lang="es-ES" dirty="0" smtClean="0"/>
          </a:p>
        </p:txBody>
      </p:sp>
    </p:spTree>
    <p:extLst>
      <p:ext uri="{BB962C8B-B14F-4D97-AF65-F5344CB8AC3E}">
        <p14:creationId xmlns:p14="http://schemas.microsoft.com/office/powerpoint/2010/main" val="1699420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solidFill>
                  <a:schemeClr val="bg1"/>
                </a:solidFill>
              </a:rPr>
              <a:t>¿Dónde está el navegador?</a:t>
            </a:r>
            <a:endParaRPr lang="es-ES" dirty="0">
              <a:solidFill>
                <a:schemeClr val="bg1"/>
              </a:solidFill>
            </a:endParaRPr>
          </a:p>
        </p:txBody>
      </p:sp>
      <p:sp>
        <p:nvSpPr>
          <p:cNvPr id="3" name="2 Marcador de contenido"/>
          <p:cNvSpPr>
            <a:spLocks noGrp="1"/>
          </p:cNvSpPr>
          <p:nvPr>
            <p:ph idx="1"/>
          </p:nvPr>
        </p:nvSpPr>
        <p:spPr/>
        <p:txBody>
          <a:bodyPr>
            <a:normAutofit fontScale="92500" lnSpcReduction="20000"/>
          </a:bodyPr>
          <a:lstStyle/>
          <a:p>
            <a:pPr marL="0" indent="0">
              <a:buNone/>
            </a:pPr>
            <a:r>
              <a:rPr lang="es-ES" dirty="0" smtClean="0">
                <a:solidFill>
                  <a:schemeClr val="bg1"/>
                </a:solidFill>
              </a:rPr>
              <a:t>El navegador lo encontraremos en:</a:t>
            </a:r>
          </a:p>
          <a:p>
            <a:pPr>
              <a:buFontTx/>
              <a:buChar char="-"/>
            </a:pPr>
            <a:r>
              <a:rPr lang="es-ES" dirty="0" smtClean="0">
                <a:solidFill>
                  <a:schemeClr val="bg1"/>
                </a:solidFill>
              </a:rPr>
              <a:t>El escritorio a través de un enlace directo</a:t>
            </a:r>
          </a:p>
          <a:p>
            <a:pPr>
              <a:buFontTx/>
              <a:buChar char="-"/>
            </a:pPr>
            <a:r>
              <a:rPr lang="es-ES" dirty="0" smtClean="0">
                <a:solidFill>
                  <a:schemeClr val="bg1"/>
                </a:solidFill>
              </a:rPr>
              <a:t>Anclado en la barra de tareas que tendrás en la parte inferior del escritorio</a:t>
            </a:r>
          </a:p>
          <a:p>
            <a:pPr>
              <a:buFontTx/>
              <a:buChar char="-"/>
            </a:pPr>
            <a:r>
              <a:rPr lang="es-ES" dirty="0" smtClean="0">
                <a:solidFill>
                  <a:schemeClr val="bg1"/>
                </a:solidFill>
              </a:rPr>
              <a:t>En el lista de aplicaciones más usadas cuando activamos el botón de Windows localizado en el extremo izquierdo de la barra de tareas que tendrás en la parte inferior del escritorio</a:t>
            </a:r>
          </a:p>
          <a:p>
            <a:pPr>
              <a:buFontTx/>
              <a:buChar char="-"/>
            </a:pPr>
            <a:r>
              <a:rPr lang="es-ES" dirty="0" smtClean="0">
                <a:solidFill>
                  <a:schemeClr val="bg1"/>
                </a:solidFill>
              </a:rPr>
              <a:t>De igual manera en el listado de aplicaciones del mismo apartado.</a:t>
            </a:r>
          </a:p>
          <a:p>
            <a:pPr marL="0" indent="0">
              <a:buNone/>
            </a:pPr>
            <a:endParaRPr lang="es-ES" dirty="0" smtClean="0"/>
          </a:p>
          <a:p>
            <a:pPr marL="0" indent="0">
              <a:buNone/>
            </a:pPr>
            <a:endParaRPr lang="es-ES" dirty="0"/>
          </a:p>
        </p:txBody>
      </p:sp>
    </p:spTree>
    <p:extLst>
      <p:ext uri="{BB962C8B-B14F-4D97-AF65-F5344CB8AC3E}">
        <p14:creationId xmlns:p14="http://schemas.microsoft.com/office/powerpoint/2010/main" val="1231536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solidFill>
                  <a:schemeClr val="bg1"/>
                </a:solidFill>
              </a:rPr>
              <a:t>Los </a:t>
            </a:r>
            <a:r>
              <a:rPr lang="es-ES" dirty="0" err="1" smtClean="0">
                <a:solidFill>
                  <a:schemeClr val="bg1"/>
                </a:solidFill>
              </a:rPr>
              <a:t>site</a:t>
            </a:r>
            <a:r>
              <a:rPr lang="es-ES" dirty="0" smtClean="0">
                <a:solidFill>
                  <a:schemeClr val="bg1"/>
                </a:solidFill>
              </a:rPr>
              <a:t> webs</a:t>
            </a:r>
            <a:endParaRPr lang="es-ES" dirty="0">
              <a:solidFill>
                <a:schemeClr val="bg1"/>
              </a:solidFill>
            </a:endParaRPr>
          </a:p>
        </p:txBody>
      </p:sp>
      <p:sp>
        <p:nvSpPr>
          <p:cNvPr id="3" name="2 Marcador de contenido"/>
          <p:cNvSpPr>
            <a:spLocks noGrp="1"/>
          </p:cNvSpPr>
          <p:nvPr>
            <p:ph idx="1"/>
          </p:nvPr>
        </p:nvSpPr>
        <p:spPr/>
        <p:txBody>
          <a:bodyPr>
            <a:normAutofit fontScale="92500" lnSpcReduction="10000"/>
          </a:bodyPr>
          <a:lstStyle/>
          <a:p>
            <a:pPr marL="0" indent="0" algn="just">
              <a:buNone/>
            </a:pPr>
            <a:r>
              <a:rPr lang="es-ES" dirty="0" smtClean="0">
                <a:solidFill>
                  <a:schemeClr val="bg1"/>
                </a:solidFill>
              </a:rPr>
              <a:t>En Internet la información está organizada en páginas "web". Estas páginas son las que vemos en nuestra pantalla cuando navegamos. Las paginas web, son multimedia, es decir contienen muchos “medias” (textos, sonidos, imágenes, animaciones, videos...)</a:t>
            </a:r>
          </a:p>
          <a:p>
            <a:pPr marL="0" indent="0" algn="just">
              <a:buNone/>
            </a:pPr>
            <a:r>
              <a:rPr lang="es-ES" dirty="0" smtClean="0">
                <a:solidFill>
                  <a:schemeClr val="bg1"/>
                </a:solidFill>
              </a:rPr>
              <a:t>La localización fácil de estas páginas es el principal problema de Internet. Tendremos que tener un esfuerzo extra para  orientarse y encontrar fácilmente aquello que buscamos. </a:t>
            </a:r>
          </a:p>
          <a:p>
            <a:pPr marL="0" indent="0">
              <a:buNone/>
            </a:pPr>
            <a:endParaRPr lang="es-ES" dirty="0"/>
          </a:p>
        </p:txBody>
      </p:sp>
    </p:spTree>
    <p:extLst>
      <p:ext uri="{BB962C8B-B14F-4D97-AF65-F5344CB8AC3E}">
        <p14:creationId xmlns:p14="http://schemas.microsoft.com/office/powerpoint/2010/main" val="299067189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TotalTime>
  <Words>692</Words>
  <Application>Microsoft Office PowerPoint</Application>
  <PresentationFormat>Presentación en pantalla (4:3)</PresentationFormat>
  <Paragraphs>45</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Tema de Office</vt:lpstr>
      <vt:lpstr> ¿Qué es internet? </vt:lpstr>
      <vt:lpstr>El fenómeno internet</vt:lpstr>
      <vt:lpstr>Word Wide Web</vt:lpstr>
      <vt:lpstr>¿Qué podemos hacer en internet?</vt:lpstr>
      <vt:lpstr>¿Cómo se organiza la información?</vt:lpstr>
      <vt:lpstr>¿Qué es navegar?</vt:lpstr>
      <vt:lpstr>El navegador</vt:lpstr>
      <vt:lpstr>¿Dónde está el navegador?</vt:lpstr>
      <vt:lpstr>Los site webs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Nivel 0</dc:title>
  <dc:creator>fcojteran</dc:creator>
  <cp:lastModifiedBy>fcojteran</cp:lastModifiedBy>
  <cp:revision>28</cp:revision>
  <dcterms:created xsi:type="dcterms:W3CDTF">2017-10-03T01:55:02Z</dcterms:created>
  <dcterms:modified xsi:type="dcterms:W3CDTF">2017-10-08T23:16:26Z</dcterms:modified>
</cp:coreProperties>
</file>